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Dosis Light"/>
      <p:regular r:id="rId38"/>
      <p:bold r:id="rId39"/>
    </p:embeddedFont>
    <p:embeddedFont>
      <p:font typeface="Dosis"/>
      <p:regular r:id="rId40"/>
      <p:bold r:id="rId41"/>
    </p:embeddedFont>
    <p:embeddedFont>
      <p:font typeface="Titillium Web SemiBold"/>
      <p:regular r:id="rId42"/>
      <p:bold r:id="rId43"/>
      <p:italic r:id="rId44"/>
      <p:boldItalic r:id="rId45"/>
    </p:embeddedFont>
    <p:embeddedFont>
      <p:font typeface="Titillium Web"/>
      <p:regular r:id="rId46"/>
      <p:bold r:id="rId47"/>
      <p:italic r:id="rId48"/>
      <p:boldItalic r:id="rId49"/>
    </p:embeddedFont>
    <p:embeddedFont>
      <p:font typeface="Dosis Medium"/>
      <p:regular r:id="rId50"/>
      <p:bold r:id="rId51"/>
    </p:embeddedFont>
    <p:embeddedFont>
      <p:font typeface="Titillium Web Light"/>
      <p:regular r:id="rId52"/>
      <p:bold r:id="rId53"/>
      <p:italic r:id="rId54"/>
      <p:boldItalic r:id="rId55"/>
    </p:embeddedFont>
    <p:embeddedFont>
      <p:font typeface="Dosis SemiBold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osis-regular.fntdata"/><Relationship Id="rId42" Type="http://schemas.openxmlformats.org/officeDocument/2006/relationships/font" Target="fonts/TitilliumWebSemiBold-regular.fntdata"/><Relationship Id="rId41" Type="http://schemas.openxmlformats.org/officeDocument/2006/relationships/font" Target="fonts/Dosis-bold.fntdata"/><Relationship Id="rId44" Type="http://schemas.openxmlformats.org/officeDocument/2006/relationships/font" Target="fonts/TitilliumWebSemiBold-italic.fntdata"/><Relationship Id="rId43" Type="http://schemas.openxmlformats.org/officeDocument/2006/relationships/font" Target="fonts/TitilliumWebSemiBold-bold.fntdata"/><Relationship Id="rId46" Type="http://schemas.openxmlformats.org/officeDocument/2006/relationships/font" Target="fonts/TitilliumWeb-regular.fntdata"/><Relationship Id="rId45" Type="http://schemas.openxmlformats.org/officeDocument/2006/relationships/font" Target="fonts/TitilliumWeb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TitilliumWeb-italic.fntdata"/><Relationship Id="rId47" Type="http://schemas.openxmlformats.org/officeDocument/2006/relationships/font" Target="fonts/TitilliumWeb-bold.fntdata"/><Relationship Id="rId49" Type="http://schemas.openxmlformats.org/officeDocument/2006/relationships/font" Target="fonts/TitilliumWeb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DosisLight-bold.fntdata"/><Relationship Id="rId38" Type="http://schemas.openxmlformats.org/officeDocument/2006/relationships/font" Target="fonts/DosisLigh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osisMedium-bold.fntdata"/><Relationship Id="rId50" Type="http://schemas.openxmlformats.org/officeDocument/2006/relationships/font" Target="fonts/DosisMedium-regular.fntdata"/><Relationship Id="rId53" Type="http://schemas.openxmlformats.org/officeDocument/2006/relationships/font" Target="fonts/TitilliumWebLight-bold.fntdata"/><Relationship Id="rId52" Type="http://schemas.openxmlformats.org/officeDocument/2006/relationships/font" Target="fonts/TitilliumWebLight-regular.fntdata"/><Relationship Id="rId11" Type="http://schemas.openxmlformats.org/officeDocument/2006/relationships/slide" Target="slides/slide6.xml"/><Relationship Id="rId55" Type="http://schemas.openxmlformats.org/officeDocument/2006/relationships/font" Target="fonts/TitilliumWeb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TitilliumWebLight-italic.fntdata"/><Relationship Id="rId13" Type="http://schemas.openxmlformats.org/officeDocument/2006/relationships/slide" Target="slides/slide8.xml"/><Relationship Id="rId57" Type="http://schemas.openxmlformats.org/officeDocument/2006/relationships/font" Target="fonts/DosisSemiBold-bold.fntdata"/><Relationship Id="rId12" Type="http://schemas.openxmlformats.org/officeDocument/2006/relationships/slide" Target="slides/slide7.xml"/><Relationship Id="rId56" Type="http://schemas.openxmlformats.org/officeDocument/2006/relationships/font" Target="fonts/DosisSemiBo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904.04767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904.04767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g28ac6219144_0_3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8" name="Google Shape;3838;g28ac6219144_0_3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g28afd61864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4" name="Google Shape;3904;g28afd61864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g31b1cdffa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1" name="Google Shape;3911;g31b1cdffa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31b385d6d4f_0_7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31b385d6d4f_0_7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https://openaccess.thecvf.com/content_CVPRW_2020/papers/w19/Fernandes_Detecting_Deepfake_Videos_Using_Attribution-Based_Confidence_Metric_CVPRW_2020_paper.pdf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1b385d6d4f_0_1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1b385d6d4f_0_1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https://openaccess.thecvf.com/content_CVPRW_2020/papers/w19/Fernandes_Detecting_Deepfake_Videos_Using_Attribution-Based_Confidence_Metric_CVPRW_2020_paper.pdf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g31ab1af34f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4" name="Google Shape;3934;g31ab1af34f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g31ab1af34f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0" name="Google Shape;3940;g31ab1af34f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g31ab1af34f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9" name="Google Shape;3949;g31ab1af34f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g31ab1af34f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9" name="Google Shape;3959;g31ab1af34f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31ab1af34f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5" name="Google Shape;3965;g31ab1af34f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g31ab1af34f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1" name="Google Shape;3971;g31ab1af34f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g31ab1af34f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5" name="Google Shape;3845;g31ab1af34f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5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Google Shape;3986;g31ab1af34f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7" name="Google Shape;3987;g31ab1af34f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g31ab1af34f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4" name="Google Shape;4004;g31ab1af34f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31ab1af34f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31ab1af34f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31ab1af34f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8" name="Google Shape;4038;g31ab1af34f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31ab1af34f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5" name="Google Shape;4055;g31ab1af34f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g31ab1af34f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1" name="Google Shape;4071;g31ab1af34f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31ab1af34f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31ab1af34f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g31ab1af34f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5" name="Google Shape;4105;g31ab1af34f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g31ab1af34f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2" name="Google Shape;4122;g31ab1af34f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g31ab1af34f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8" name="Google Shape;4128;g31ab1af34f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31ab1af34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2" name="Google Shape;3852;g31ab1af34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Convolutional layer: hidden functions extracting features (requires input data, a filter, and a feature map)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Pooling: reduce dimension by deleting some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Fully-connected: 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ReLu: changed linear function so that negative values become zero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g31b1cdffab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0" name="Google Shape;4140;g31b1cdffa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g28afd61864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6" name="Google Shape;4146;g28afd61864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file:///C:/Users/hanna/Downloads/WiML_2%20(1).pdf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31b1cdffa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31b1cdffa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28afd61864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28afd61864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from paper: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https://arxiv.org/pdf/1904.04767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g31b1cdffa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6" name="Google Shape;3866;g31b1cdffa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from paper: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https://arxiv.org/pdf/1904.04767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31b385d6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31b385d6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https://arxiv.org/pdf/1904.04767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g31b385d6d4f_0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1" name="Google Shape;3881;g31b385d6d4f_0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https://arxiv.org/pdf/1904.04767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g31ab1af34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9" name="Google Shape;3889;g31ab1af34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Google Shape;3895;g31ab1af34f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6" name="Google Shape;3896;g31ab1af34f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solidFill>
          <a:schemeClr val="accent6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4" name="Google Shape;383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35" name="Google Shape;383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3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i="1" sz="3000">
                <a:solidFill>
                  <a:schemeClr val="lt1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i="1" sz="3000">
                <a:solidFill>
                  <a:schemeClr val="lt1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i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5" name="Google Shape;1845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5" name="Google Shape;2125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02" name="Google Shape;2402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679" name="Google Shape;2679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openaccess.thecvf.com/content_CVPRW_2020/papers/w19/Fernandes_Detecting_Deepfake_Videos_Using_Attribution-Based_Confidence_Metric_CVPRW_2020_paper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epfakesweb.com/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s0md3v/roop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hyperlink" Target="https://huggingface.co/spaces/AI-RESEARCHER-2024/Quanvolutional-Neural-Networks-for-Deepfake-Detection" TargetMode="External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hyperlink" Target="https://doi.org/10.1080/08900523.2014.863126" TargetMode="External"/><Relationship Id="rId5" Type="http://schemas.openxmlformats.org/officeDocument/2006/relationships/hyperlink" Target="https://pennylane.ai/qml/demos/tutorial_quantum_transfer_learning" TargetMode="External"/><Relationship Id="rId6" Type="http://schemas.openxmlformats.org/officeDocument/2006/relationships/hyperlink" Target="https://www.ibm.com/topics/neural-networks" TargetMode="External"/><Relationship Id="rId7" Type="http://schemas.openxmlformats.org/officeDocument/2006/relationships/hyperlink" Target="https://towardsdatascience.com/understanding-convolutions-and-pooling-in-neural-networks-a-simple-explanation-885a2d78f211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arxiv.org/abs/1904.0476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14"/>
          <p:cNvSpPr txBox="1"/>
          <p:nvPr>
            <p:ph type="ctrTitle"/>
          </p:nvPr>
        </p:nvSpPr>
        <p:spPr>
          <a:xfrm>
            <a:off x="762000" y="696425"/>
            <a:ext cx="5396700" cy="2026500"/>
          </a:xfrm>
          <a:prstGeom prst="rect">
            <a:avLst/>
          </a:prstGeom>
          <a:effectLst>
            <a:outerShdw blurRad="28575" rotWithShape="0" algn="bl" dir="10800000" dist="95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Quanvolutional </a:t>
            </a:r>
            <a:r>
              <a:rPr lang="en">
                <a:solidFill>
                  <a:schemeClr val="dk2"/>
                </a:solidFill>
              </a:rPr>
              <a:t>Neural</a:t>
            </a:r>
            <a:r>
              <a:rPr lang="en">
                <a:solidFill>
                  <a:schemeClr val="dk2"/>
                </a:solidFill>
              </a:rPr>
              <a:t> Networks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41" name="Google Shape;3841;p14"/>
          <p:cNvSpPr txBox="1"/>
          <p:nvPr/>
        </p:nvSpPr>
        <p:spPr>
          <a:xfrm>
            <a:off x="762000" y="3505200"/>
            <a:ext cx="5396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Hannah Graff</a:t>
            </a:r>
            <a:endParaRPr sz="24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DSC 599: Data Science Senior Capstone</a:t>
            </a:r>
            <a:endParaRPr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 December 2024</a:t>
            </a:r>
            <a:endParaRPr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42" name="Google Shape;3842;p14"/>
          <p:cNvSpPr txBox="1"/>
          <p:nvPr/>
        </p:nvSpPr>
        <p:spPr>
          <a:xfrm>
            <a:off x="762000" y="262502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9FFCD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 Deepfake Detection</a:t>
            </a:r>
            <a:endParaRPr sz="1800">
              <a:solidFill>
                <a:srgbClr val="C9FFCD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DE3C0"/>
        </a:solidFill>
      </p:bgPr>
    </p:bg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23"/>
          <p:cNvSpPr txBox="1"/>
          <p:nvPr>
            <p:ph idx="1" type="body"/>
          </p:nvPr>
        </p:nvSpPr>
        <p:spPr>
          <a:xfrm>
            <a:off x="294200" y="1260500"/>
            <a:ext cx="5020500" cy="3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u="sng"/>
              <a:t>Deepfake:</a:t>
            </a:r>
            <a:r>
              <a:rPr lang="en" sz="2000"/>
              <a:t> artificially generated photo of a person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Deepfakes can create many problems, including: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</a:t>
            </a:r>
            <a:r>
              <a:rPr lang="en" sz="2000"/>
              <a:t>dentity theft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Cyberbullying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Including pornographic content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Fake news dissemination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Threats to global security</a:t>
            </a:r>
            <a:endParaRPr sz="2000"/>
          </a:p>
        </p:txBody>
      </p:sp>
      <p:sp>
        <p:nvSpPr>
          <p:cNvPr id="3907" name="Google Shape;3907;p23"/>
          <p:cNvSpPr txBox="1"/>
          <p:nvPr>
            <p:ph type="title"/>
          </p:nvPr>
        </p:nvSpPr>
        <p:spPr>
          <a:xfrm>
            <a:off x="294200" y="293500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Deepfakes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pic>
        <p:nvPicPr>
          <p:cNvPr id="3908" name="Google Shape;3908;p23"/>
          <p:cNvPicPr preferRelativeResize="0"/>
          <p:nvPr/>
        </p:nvPicPr>
        <p:blipFill rotWithShape="1">
          <a:blip r:embed="rId3">
            <a:alphaModFix/>
          </a:blip>
          <a:srcRect b="0" l="0" r="52767" t="0"/>
          <a:stretch/>
        </p:blipFill>
        <p:spPr>
          <a:xfrm>
            <a:off x="5652225" y="815900"/>
            <a:ext cx="3063149" cy="409039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DE3C0"/>
        </a:solidFill>
      </p:bgPr>
    </p:bg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p24"/>
          <p:cNvSpPr txBox="1"/>
          <p:nvPr>
            <p:ph idx="1" type="body"/>
          </p:nvPr>
        </p:nvSpPr>
        <p:spPr>
          <a:xfrm>
            <a:off x="294200" y="1260500"/>
            <a:ext cx="5020500" cy="3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u="sng"/>
              <a:t>Deepfake:</a:t>
            </a:r>
            <a:r>
              <a:rPr lang="en" sz="2000"/>
              <a:t> artificially generated photo of a person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Deepfakes can create many problems, including: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Identity theft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Cyberbullying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Including pornographic content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Fake news dissemination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Threats to global security</a:t>
            </a:r>
            <a:endParaRPr sz="2000"/>
          </a:p>
        </p:txBody>
      </p:sp>
      <p:sp>
        <p:nvSpPr>
          <p:cNvPr id="3914" name="Google Shape;3914;p24"/>
          <p:cNvSpPr txBox="1"/>
          <p:nvPr>
            <p:ph type="title"/>
          </p:nvPr>
        </p:nvSpPr>
        <p:spPr>
          <a:xfrm>
            <a:off x="294200" y="293500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Deepfakes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pic>
        <p:nvPicPr>
          <p:cNvPr id="3915" name="Google Shape;3915;p24"/>
          <p:cNvPicPr preferRelativeResize="0"/>
          <p:nvPr/>
        </p:nvPicPr>
        <p:blipFill rotWithShape="1">
          <a:blip r:embed="rId3">
            <a:alphaModFix/>
          </a:blip>
          <a:srcRect b="0" l="0" r="52767" t="0"/>
          <a:stretch/>
        </p:blipFill>
        <p:spPr>
          <a:xfrm>
            <a:off x="5652225" y="815900"/>
            <a:ext cx="3063149" cy="409039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6" name="Google Shape;3916;p24"/>
          <p:cNvSpPr txBox="1"/>
          <p:nvPr/>
        </p:nvSpPr>
        <p:spPr>
          <a:xfrm>
            <a:off x="100050" y="4473650"/>
            <a:ext cx="545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 more info, refer to </a:t>
            </a:r>
            <a:r>
              <a:rPr lang="en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4"/>
              </a:rPr>
              <a:t>“Detecting Deepfake Videos Using Attribution-Based Confidence Metric”</a:t>
            </a: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by Fernandes et. al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DE3C0"/>
        </a:solidFill>
      </p:bgPr>
    </p:bg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p25"/>
          <p:cNvSpPr/>
          <p:nvPr/>
        </p:nvSpPr>
        <p:spPr>
          <a:xfrm>
            <a:off x="976300" y="1009575"/>
            <a:ext cx="6591900" cy="123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“Detecting Deepfake Videos Using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Attribution-Based Confidence Metric”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Steven Fernandes, Sunny Raj, Rickard Ewetz, Jodh Singh Pannu, Sumit Kumar Jha, Eddy Ortiz, Iustina Vintila, Margaret Salter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2" name="Google Shape;3922;p25"/>
          <p:cNvSpPr txBox="1"/>
          <p:nvPr/>
        </p:nvSpPr>
        <p:spPr>
          <a:xfrm>
            <a:off x="718300" y="2244075"/>
            <a:ext cx="68499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Datasets:</a:t>
            </a: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3 original &amp; 3 generated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Char char="●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Original: 2 from COHFACE and VidTIMIT datasets and 1 from YouTube.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Char char="●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Generated: 2 videos from COHFACE dataset and YouTube using a commercial website, and 1 using GANs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Char char="○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Combine original and donor video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Methodology:</a:t>
            </a:r>
            <a:endParaRPr sz="1600" u="sng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AutoNum type="arabicPeriod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Create/find the datasets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AutoNum type="arabicPeriod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Apply the ABC-metric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Titillium Web Light"/>
              <a:buAutoNum type="arabicPeriod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Obtain cumulative data fraction and ABC plots 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5"/>
          <p:cNvSpPr txBox="1"/>
          <p:nvPr>
            <p:ph type="title"/>
          </p:nvPr>
        </p:nvSpPr>
        <p:spPr>
          <a:xfrm>
            <a:off x="718300" y="1521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r>
              <a:rPr lang="en" sz="2400"/>
              <a:t> (Deepfakes)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DE3C0"/>
        </a:solidFill>
      </p:bgPr>
    </p:bg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6"/>
          <p:cNvSpPr/>
          <p:nvPr/>
        </p:nvSpPr>
        <p:spPr>
          <a:xfrm>
            <a:off x="976300" y="1009575"/>
            <a:ext cx="6591900" cy="123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“Detecting Deepfake Videos Using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Attribution-Based Confidence Metric”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Steven Fernandes, Sunny Raj, Rickard Ewetz, Jodh Singh Pannu, Sumit Kumar Jha, Eddy Ortiz, Iustina Vintila, Margaret Salter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9" name="Google Shape;3929;p26"/>
          <p:cNvSpPr txBox="1"/>
          <p:nvPr>
            <p:ph type="title"/>
          </p:nvPr>
        </p:nvSpPr>
        <p:spPr>
          <a:xfrm>
            <a:off x="718300" y="1521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r>
              <a:rPr lang="en" sz="2400"/>
              <a:t> (Deepfakes)</a:t>
            </a:r>
            <a:endParaRPr sz="2400"/>
          </a:p>
        </p:txBody>
      </p:sp>
      <p:pic>
        <p:nvPicPr>
          <p:cNvPr id="3930" name="Google Shape;39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249" y="2323875"/>
            <a:ext cx="7189500" cy="2392150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19050">
              <a:srgbClr val="000000">
                <a:alpha val="70000"/>
              </a:srgbClr>
            </a:outerShdw>
          </a:effectLst>
        </p:spPr>
      </p:pic>
      <p:sp>
        <p:nvSpPr>
          <p:cNvPr id="3931" name="Google Shape;3931;p26"/>
          <p:cNvSpPr txBox="1"/>
          <p:nvPr/>
        </p:nvSpPr>
        <p:spPr>
          <a:xfrm>
            <a:off x="0" y="47160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Limitations:</a:t>
            </a: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None listed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27"/>
          <p:cNvSpPr/>
          <p:nvPr/>
        </p:nvSpPr>
        <p:spPr>
          <a:xfrm>
            <a:off x="491525" y="471950"/>
            <a:ext cx="1740000" cy="826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7" name="Google Shape;3937;p27"/>
          <p:cNvSpPr txBox="1"/>
          <p:nvPr/>
        </p:nvSpPr>
        <p:spPr>
          <a:xfrm>
            <a:off x="654650" y="870375"/>
            <a:ext cx="6263400" cy="1046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4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Objectives</a:t>
            </a:r>
            <a:endParaRPr sz="5600">
              <a:solidFill>
                <a:schemeClr val="accent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p28"/>
          <p:cNvSpPr txBox="1"/>
          <p:nvPr>
            <p:ph type="title"/>
          </p:nvPr>
        </p:nvSpPr>
        <p:spPr>
          <a:xfrm>
            <a:off x="294200" y="293500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Project Goal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3943" name="Google Shape;3943;p28"/>
          <p:cNvSpPr/>
          <p:nvPr/>
        </p:nvSpPr>
        <p:spPr>
          <a:xfrm>
            <a:off x="1342275" y="1759513"/>
            <a:ext cx="1661100" cy="9135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004685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Deepfakes</a:t>
            </a:r>
            <a:endParaRPr sz="17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4" name="Google Shape;3944;p28"/>
          <p:cNvSpPr/>
          <p:nvPr/>
        </p:nvSpPr>
        <p:spPr>
          <a:xfrm>
            <a:off x="4047375" y="1759513"/>
            <a:ext cx="1661100" cy="9135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004685"/>
              </a:gs>
              <a:gs pos="100000">
                <a:srgbClr val="01010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QNNs</a:t>
            </a:r>
            <a:endParaRPr sz="17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5" name="Google Shape;3945;p28"/>
          <p:cNvSpPr/>
          <p:nvPr/>
        </p:nvSpPr>
        <p:spPr>
          <a:xfrm>
            <a:off x="3003375" y="1629013"/>
            <a:ext cx="1044000" cy="10440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004685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6" name="Google Shape;3946;p28"/>
          <p:cNvSpPr/>
          <p:nvPr/>
        </p:nvSpPr>
        <p:spPr>
          <a:xfrm>
            <a:off x="5708475" y="1759513"/>
            <a:ext cx="1044000" cy="1044000"/>
          </a:xfrm>
          <a:prstGeom prst="mathEqual">
            <a:avLst>
              <a:gd fmla="val 23520" name="adj1"/>
              <a:gd fmla="val 11760" name="adj2"/>
            </a:avLst>
          </a:prstGeom>
          <a:gradFill>
            <a:gsLst>
              <a:gs pos="0">
                <a:srgbClr val="004685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p29"/>
          <p:cNvSpPr txBox="1"/>
          <p:nvPr>
            <p:ph type="title"/>
          </p:nvPr>
        </p:nvSpPr>
        <p:spPr>
          <a:xfrm>
            <a:off x="294200" y="293500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Project Goal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3952" name="Google Shape;3952;p29"/>
          <p:cNvSpPr/>
          <p:nvPr/>
        </p:nvSpPr>
        <p:spPr>
          <a:xfrm>
            <a:off x="1342275" y="2883738"/>
            <a:ext cx="5271300" cy="9135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004685"/>
              </a:gs>
              <a:gs pos="100000">
                <a:srgbClr val="01010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Implement a quanvolutional neural network (QCNN) model for deepfake detection</a:t>
            </a:r>
            <a:endParaRPr sz="17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53" name="Google Shape;3953;p29"/>
          <p:cNvSpPr/>
          <p:nvPr/>
        </p:nvSpPr>
        <p:spPr>
          <a:xfrm>
            <a:off x="1342275" y="1759513"/>
            <a:ext cx="1661100" cy="9135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506F8A"/>
              </a:gs>
              <a:gs pos="100000">
                <a:srgbClr val="3C5B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Deepfakes</a:t>
            </a:r>
            <a:endParaRPr sz="17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54" name="Google Shape;3954;p29"/>
          <p:cNvSpPr/>
          <p:nvPr/>
        </p:nvSpPr>
        <p:spPr>
          <a:xfrm>
            <a:off x="4047375" y="1759513"/>
            <a:ext cx="1661100" cy="913500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506F8A"/>
              </a:gs>
              <a:gs pos="100000">
                <a:srgbClr val="3C5B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QNNs</a:t>
            </a:r>
            <a:endParaRPr sz="17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55" name="Google Shape;3955;p29"/>
          <p:cNvSpPr/>
          <p:nvPr/>
        </p:nvSpPr>
        <p:spPr>
          <a:xfrm>
            <a:off x="3003375" y="1629013"/>
            <a:ext cx="1044000" cy="10440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506F8A"/>
              </a:gs>
              <a:gs pos="100000">
                <a:srgbClr val="3C5B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56" name="Google Shape;3956;p29"/>
          <p:cNvSpPr/>
          <p:nvPr/>
        </p:nvSpPr>
        <p:spPr>
          <a:xfrm>
            <a:off x="5708475" y="1759513"/>
            <a:ext cx="1044000" cy="1044000"/>
          </a:xfrm>
          <a:prstGeom prst="mathEqual">
            <a:avLst>
              <a:gd fmla="val 23520" name="adj1"/>
              <a:gd fmla="val 11760" name="adj2"/>
            </a:avLst>
          </a:prstGeom>
          <a:gradFill>
            <a:gsLst>
              <a:gs pos="0">
                <a:srgbClr val="506F8A"/>
              </a:gs>
              <a:gs pos="100000">
                <a:srgbClr val="3C5B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60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Google Shape;3961;p30"/>
          <p:cNvSpPr txBox="1"/>
          <p:nvPr>
            <p:ph type="title"/>
          </p:nvPr>
        </p:nvSpPr>
        <p:spPr>
          <a:xfrm>
            <a:off x="294200" y="293500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Project Objectives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3962" name="Google Shape;3962;p30"/>
          <p:cNvSpPr txBox="1"/>
          <p:nvPr/>
        </p:nvSpPr>
        <p:spPr>
          <a:xfrm>
            <a:off x="294200" y="1477125"/>
            <a:ext cx="56127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advance the study and implementation of quantum computing via Quanvolutional Neural Networks</a:t>
            </a:r>
            <a:endParaRPr sz="18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outpace the growth of AI deepfake creation with the abilities of deepfake detection</a:t>
            </a:r>
            <a:endParaRPr sz="18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enhance processing efficiency</a:t>
            </a:r>
            <a:endParaRPr sz="180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propose a viable option for combating deepfake detection</a:t>
            </a:r>
            <a:endParaRPr sz="26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31"/>
          <p:cNvSpPr/>
          <p:nvPr/>
        </p:nvSpPr>
        <p:spPr>
          <a:xfrm>
            <a:off x="491525" y="471950"/>
            <a:ext cx="1740000" cy="826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68" name="Google Shape;3968;p31"/>
          <p:cNvSpPr txBox="1"/>
          <p:nvPr/>
        </p:nvSpPr>
        <p:spPr>
          <a:xfrm>
            <a:off x="654650" y="870375"/>
            <a:ext cx="6263400" cy="1046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4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Overview</a:t>
            </a:r>
            <a:endParaRPr sz="5600">
              <a:solidFill>
                <a:schemeClr val="accent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DA"/>
        </a:solidFill>
      </p:bgPr>
    </p:bg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32"/>
          <p:cNvSpPr/>
          <p:nvPr/>
        </p:nvSpPr>
        <p:spPr>
          <a:xfrm>
            <a:off x="7690250" y="0"/>
            <a:ext cx="1453800" cy="2383200"/>
          </a:xfrm>
          <a:prstGeom prst="rect">
            <a:avLst/>
          </a:prstGeom>
          <a:gradFill>
            <a:gsLst>
              <a:gs pos="0">
                <a:srgbClr val="B2D3DA"/>
              </a:gs>
              <a:gs pos="34000">
                <a:srgbClr val="B2D3DA"/>
              </a:gs>
              <a:gs pos="100000">
                <a:srgbClr val="FFFFFF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4" name="Google Shape;3974;p32"/>
          <p:cNvSpPr/>
          <p:nvPr/>
        </p:nvSpPr>
        <p:spPr>
          <a:xfrm>
            <a:off x="526800" y="1983600"/>
            <a:ext cx="8090400" cy="1391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5" name="Google Shape;3975;p32"/>
          <p:cNvSpPr/>
          <p:nvPr/>
        </p:nvSpPr>
        <p:spPr>
          <a:xfrm>
            <a:off x="719925" y="2418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6" name="Google Shape;3976;p32"/>
          <p:cNvSpPr/>
          <p:nvPr/>
        </p:nvSpPr>
        <p:spPr>
          <a:xfrm>
            <a:off x="2307525" y="2418413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Preprocess models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7" name="Google Shape;3977;p32"/>
          <p:cNvSpPr/>
          <p:nvPr/>
        </p:nvSpPr>
        <p:spPr>
          <a:xfrm>
            <a:off x="3899225" y="2418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Train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Google Shape;3978;p32"/>
          <p:cNvSpPr/>
          <p:nvPr/>
        </p:nvSpPr>
        <p:spPr>
          <a:xfrm>
            <a:off x="5488875" y="243895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new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32"/>
          <p:cNvSpPr/>
          <p:nvPr/>
        </p:nvSpPr>
        <p:spPr>
          <a:xfrm>
            <a:off x="7080575" y="2438963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Test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0" name="Google Shape;3980;p32"/>
          <p:cNvSpPr/>
          <p:nvPr/>
        </p:nvSpPr>
        <p:spPr>
          <a:xfrm>
            <a:off x="2024925" y="2476925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1" name="Google Shape;3981;p32"/>
          <p:cNvSpPr/>
          <p:nvPr/>
        </p:nvSpPr>
        <p:spPr>
          <a:xfrm>
            <a:off x="3614575" y="2476925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2" name="Google Shape;3982;p32"/>
          <p:cNvSpPr/>
          <p:nvPr/>
        </p:nvSpPr>
        <p:spPr>
          <a:xfrm>
            <a:off x="5204225" y="2476925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3" name="Google Shape;3983;p32"/>
          <p:cNvSpPr/>
          <p:nvPr/>
        </p:nvSpPr>
        <p:spPr>
          <a:xfrm>
            <a:off x="6795925" y="2476925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4" name="Google Shape;3984;p32"/>
          <p:cNvSpPr txBox="1"/>
          <p:nvPr>
            <p:ph type="title"/>
          </p:nvPr>
        </p:nvSpPr>
        <p:spPr>
          <a:xfrm>
            <a:off x="294200" y="293500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Process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15"/>
          <p:cNvSpPr/>
          <p:nvPr/>
        </p:nvSpPr>
        <p:spPr>
          <a:xfrm>
            <a:off x="491525" y="471950"/>
            <a:ext cx="1740000" cy="826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48" name="Google Shape;3848;p15"/>
          <p:cNvSpPr txBox="1"/>
          <p:nvPr/>
        </p:nvSpPr>
        <p:spPr>
          <a:xfrm>
            <a:off x="654650" y="870375"/>
            <a:ext cx="6263400" cy="1046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4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Introduction</a:t>
            </a:r>
            <a:endParaRPr sz="5600">
              <a:solidFill>
                <a:schemeClr val="accent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3849" name="Google Shape;3849;p15"/>
          <p:cNvSpPr txBox="1"/>
          <p:nvPr/>
        </p:nvSpPr>
        <p:spPr>
          <a:xfrm>
            <a:off x="654650" y="1733350"/>
            <a:ext cx="62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9FFCD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Quanvolutional Neural Networks</a:t>
            </a:r>
            <a:endParaRPr sz="2000">
              <a:solidFill>
                <a:srgbClr val="C9FFCD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DA"/>
        </a:solidFill>
      </p:bgPr>
    </p:bg>
    <p:spTree>
      <p:nvGrpSpPr>
        <p:cNvPr id="3988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Google Shape;3989;p33"/>
          <p:cNvSpPr/>
          <p:nvPr/>
        </p:nvSpPr>
        <p:spPr>
          <a:xfrm>
            <a:off x="7690250" y="0"/>
            <a:ext cx="1453800" cy="3060000"/>
          </a:xfrm>
          <a:prstGeom prst="rect">
            <a:avLst/>
          </a:prstGeom>
          <a:gradFill>
            <a:gsLst>
              <a:gs pos="0">
                <a:srgbClr val="B2D3DA"/>
              </a:gs>
              <a:gs pos="34000">
                <a:srgbClr val="B2D3DA"/>
              </a:gs>
              <a:gs pos="100000">
                <a:srgbClr val="FFFFFF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0" name="Google Shape;3990;p33"/>
          <p:cNvSpPr/>
          <p:nvPr/>
        </p:nvSpPr>
        <p:spPr>
          <a:xfrm>
            <a:off x="7391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rgbClr val="B1E9B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Generate data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1" name="Google Shape;3991;p33"/>
          <p:cNvSpPr/>
          <p:nvPr/>
        </p:nvSpPr>
        <p:spPr>
          <a:xfrm>
            <a:off x="2326775" y="24288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Preprocess models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2" name="Google Shape;3992;p33"/>
          <p:cNvSpPr/>
          <p:nvPr/>
        </p:nvSpPr>
        <p:spPr>
          <a:xfrm>
            <a:off x="39184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Train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3" name="Google Shape;3993;p33"/>
          <p:cNvSpPr/>
          <p:nvPr/>
        </p:nvSpPr>
        <p:spPr>
          <a:xfrm>
            <a:off x="5508125" y="263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new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4" name="Google Shape;3994;p33"/>
          <p:cNvSpPr/>
          <p:nvPr/>
        </p:nvSpPr>
        <p:spPr>
          <a:xfrm>
            <a:off x="7099825" y="26343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Test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5" name="Google Shape;3995;p33"/>
          <p:cNvSpPr/>
          <p:nvPr/>
        </p:nvSpPr>
        <p:spPr>
          <a:xfrm>
            <a:off x="2044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6" name="Google Shape;3996;p33"/>
          <p:cNvSpPr/>
          <p:nvPr/>
        </p:nvSpPr>
        <p:spPr>
          <a:xfrm>
            <a:off x="363382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7" name="Google Shape;3997;p33"/>
          <p:cNvSpPr/>
          <p:nvPr/>
        </p:nvSpPr>
        <p:spPr>
          <a:xfrm>
            <a:off x="52234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8" name="Google Shape;3998;p33"/>
          <p:cNvSpPr/>
          <p:nvPr/>
        </p:nvSpPr>
        <p:spPr>
          <a:xfrm>
            <a:off x="6815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9" name="Google Shape;3999;p33"/>
          <p:cNvSpPr txBox="1"/>
          <p:nvPr>
            <p:ph type="title"/>
          </p:nvPr>
        </p:nvSpPr>
        <p:spPr>
          <a:xfrm>
            <a:off x="293175" y="9785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Generate Data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4000" name="Google Shape;4000;p33"/>
          <p:cNvSpPr txBox="1"/>
          <p:nvPr/>
        </p:nvSpPr>
        <p:spPr>
          <a:xfrm>
            <a:off x="437150" y="1907325"/>
            <a:ext cx="3479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Developed with </a:t>
            </a:r>
            <a:r>
              <a:rPr lang="en" sz="2400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3"/>
              </a:rPr>
              <a:t>https://deepfakesweb.com/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Combine real video with donor to get fake video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10 real, 10 fake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001" name="Google Shape;40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395" y="1240077"/>
            <a:ext cx="4354101" cy="373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DA"/>
        </a:solidFill>
      </p:bgPr>
    </p:bg>
    <p:spTree>
      <p:nvGrpSpPr>
        <p:cNvPr id="4005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p34"/>
          <p:cNvSpPr/>
          <p:nvPr/>
        </p:nvSpPr>
        <p:spPr>
          <a:xfrm>
            <a:off x="7690250" y="0"/>
            <a:ext cx="1453800" cy="3060000"/>
          </a:xfrm>
          <a:prstGeom prst="rect">
            <a:avLst/>
          </a:prstGeom>
          <a:gradFill>
            <a:gsLst>
              <a:gs pos="0">
                <a:srgbClr val="B2D3DA"/>
              </a:gs>
              <a:gs pos="34000">
                <a:srgbClr val="B2D3DA"/>
              </a:gs>
              <a:gs pos="100000">
                <a:srgbClr val="FFFFFF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07" name="Google Shape;4007;p34"/>
          <p:cNvSpPr/>
          <p:nvPr/>
        </p:nvSpPr>
        <p:spPr>
          <a:xfrm>
            <a:off x="2326775" y="24288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rgbClr val="B1E9B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Preprocess models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8" name="Google Shape;4008;p34"/>
          <p:cNvSpPr/>
          <p:nvPr/>
        </p:nvSpPr>
        <p:spPr>
          <a:xfrm>
            <a:off x="39184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Train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09" name="Google Shape;4009;p34"/>
          <p:cNvSpPr/>
          <p:nvPr/>
        </p:nvSpPr>
        <p:spPr>
          <a:xfrm>
            <a:off x="5508125" y="263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new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0" name="Google Shape;4010;p34"/>
          <p:cNvSpPr/>
          <p:nvPr/>
        </p:nvSpPr>
        <p:spPr>
          <a:xfrm>
            <a:off x="7099825" y="26343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Test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1" name="Google Shape;4011;p34"/>
          <p:cNvSpPr/>
          <p:nvPr/>
        </p:nvSpPr>
        <p:spPr>
          <a:xfrm>
            <a:off x="2044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2" name="Google Shape;4012;p34"/>
          <p:cNvSpPr/>
          <p:nvPr/>
        </p:nvSpPr>
        <p:spPr>
          <a:xfrm>
            <a:off x="363382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3" name="Google Shape;4013;p34"/>
          <p:cNvSpPr/>
          <p:nvPr/>
        </p:nvSpPr>
        <p:spPr>
          <a:xfrm>
            <a:off x="52234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4" name="Google Shape;4014;p34"/>
          <p:cNvSpPr/>
          <p:nvPr/>
        </p:nvSpPr>
        <p:spPr>
          <a:xfrm>
            <a:off x="6815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5" name="Google Shape;4015;p34"/>
          <p:cNvSpPr txBox="1"/>
          <p:nvPr>
            <p:ph type="title"/>
          </p:nvPr>
        </p:nvSpPr>
        <p:spPr>
          <a:xfrm>
            <a:off x="293175" y="9785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Preprocess Models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4016" name="Google Shape;4016;p34"/>
          <p:cNvSpPr/>
          <p:nvPr/>
        </p:nvSpPr>
        <p:spPr>
          <a:xfrm>
            <a:off x="7391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7" name="Google Shape;4017;p34"/>
          <p:cNvSpPr txBox="1"/>
          <p:nvPr/>
        </p:nvSpPr>
        <p:spPr>
          <a:xfrm>
            <a:off x="293175" y="1835975"/>
            <a:ext cx="41568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Requirements: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Python 3.10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Pennylane, Seaborn library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Light"/>
              <a:buChar char="○"/>
            </a:pPr>
            <a:r>
              <a:rPr lang="en" sz="2000" u="sng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Pennylane:</a:t>
            </a:r>
            <a:r>
              <a:rPr lang="en" sz="2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process quantum computers</a:t>
            </a:r>
            <a:endParaRPr sz="2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Light"/>
              <a:buChar char="○"/>
            </a:pPr>
            <a:r>
              <a:rPr lang="en" sz="2000" u="sng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Seaborn:</a:t>
            </a:r>
            <a:r>
              <a:rPr lang="en" sz="2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statistical visualization</a:t>
            </a:r>
            <a:endParaRPr sz="2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8" name="Google Shape;4018;p34"/>
          <p:cNvSpPr/>
          <p:nvPr/>
        </p:nvSpPr>
        <p:spPr>
          <a:xfrm>
            <a:off x="4645450" y="1624600"/>
            <a:ext cx="4066800" cy="322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%matplotlib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pip install pennylane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pip install seaborn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Install the Seaborn library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pennylane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qml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pennylane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pennylane.templates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RandomLayers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tensorflow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tf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tensorflow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keras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DA"/>
        </a:solidFill>
      </p:bgPr>
    </p:bg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35"/>
          <p:cNvSpPr/>
          <p:nvPr/>
        </p:nvSpPr>
        <p:spPr>
          <a:xfrm>
            <a:off x="7690250" y="0"/>
            <a:ext cx="1453800" cy="3060000"/>
          </a:xfrm>
          <a:prstGeom prst="rect">
            <a:avLst/>
          </a:prstGeom>
          <a:gradFill>
            <a:gsLst>
              <a:gs pos="0">
                <a:srgbClr val="B2D3DA"/>
              </a:gs>
              <a:gs pos="34000">
                <a:srgbClr val="B2D3DA"/>
              </a:gs>
              <a:gs pos="100000">
                <a:srgbClr val="FFFFFF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24" name="Google Shape;4024;p35"/>
          <p:cNvSpPr/>
          <p:nvPr/>
        </p:nvSpPr>
        <p:spPr>
          <a:xfrm>
            <a:off x="2326775" y="24288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rgbClr val="B1E9B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Preprocess models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25" name="Google Shape;4025;p35"/>
          <p:cNvSpPr/>
          <p:nvPr/>
        </p:nvSpPr>
        <p:spPr>
          <a:xfrm>
            <a:off x="39184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Train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26" name="Google Shape;4026;p35"/>
          <p:cNvSpPr/>
          <p:nvPr/>
        </p:nvSpPr>
        <p:spPr>
          <a:xfrm>
            <a:off x="5508125" y="263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new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27" name="Google Shape;4027;p35"/>
          <p:cNvSpPr/>
          <p:nvPr/>
        </p:nvSpPr>
        <p:spPr>
          <a:xfrm>
            <a:off x="7099825" y="26343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Test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28" name="Google Shape;4028;p35"/>
          <p:cNvSpPr/>
          <p:nvPr/>
        </p:nvSpPr>
        <p:spPr>
          <a:xfrm>
            <a:off x="2044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29" name="Google Shape;4029;p35"/>
          <p:cNvSpPr/>
          <p:nvPr/>
        </p:nvSpPr>
        <p:spPr>
          <a:xfrm>
            <a:off x="363382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0" name="Google Shape;4030;p35"/>
          <p:cNvSpPr/>
          <p:nvPr/>
        </p:nvSpPr>
        <p:spPr>
          <a:xfrm>
            <a:off x="52234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1" name="Google Shape;4031;p35"/>
          <p:cNvSpPr/>
          <p:nvPr/>
        </p:nvSpPr>
        <p:spPr>
          <a:xfrm>
            <a:off x="6815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/>
          <p:nvPr>
            <p:ph type="title"/>
          </p:nvPr>
        </p:nvSpPr>
        <p:spPr>
          <a:xfrm>
            <a:off x="293175" y="9785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Preprocess Models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4033" name="Google Shape;4033;p35"/>
          <p:cNvSpPr/>
          <p:nvPr/>
        </p:nvSpPr>
        <p:spPr>
          <a:xfrm>
            <a:off x="7391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4" name="Google Shape;4034;p35"/>
          <p:cNvSpPr txBox="1"/>
          <p:nvPr/>
        </p:nvSpPr>
        <p:spPr>
          <a:xfrm>
            <a:off x="293175" y="1835975"/>
            <a:ext cx="3743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Preprocess model: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Define epochs, layers, validation split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SemiBold"/>
              <a:buChar char="●"/>
            </a:pPr>
            <a:r>
              <a:rPr lang="en" sz="2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Define a circuit</a:t>
            </a:r>
            <a:endParaRPr sz="2400">
              <a:solidFill>
                <a:schemeClr val="dk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Convolve input images with quantum circuit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Light"/>
              <a:buChar char="○"/>
            </a:pPr>
            <a:r>
              <a:rPr lang="en" sz="20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100 fake/real from training/testing dataset</a:t>
            </a:r>
            <a:endParaRPr sz="20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5" name="Google Shape;4035;p35"/>
          <p:cNvSpPr/>
          <p:nvPr/>
        </p:nvSpPr>
        <p:spPr>
          <a:xfrm>
            <a:off x="4297475" y="1461500"/>
            <a:ext cx="4687200" cy="34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@qml.qnode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(dev)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circuit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phi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Encoding of 2 classical input values (could be features from your images)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qml.RY(np.pi * phi[j], wires=j)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Random quantum circuit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layer </a:t>
            </a: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(n_layers):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qml.templates.layers.RandomLayers (weights=rand_params[layer], wires=</a:t>
            </a:r>
            <a:r>
              <a:rPr lang="en" sz="1150">
                <a:solidFill>
                  <a:srgbClr val="257693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Measurement producing 2 classical output values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[qml.expval(qml.PauliZ(j))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DA"/>
        </a:solidFill>
      </p:bgPr>
    </p:bg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p36"/>
          <p:cNvSpPr/>
          <p:nvPr/>
        </p:nvSpPr>
        <p:spPr>
          <a:xfrm>
            <a:off x="7690250" y="0"/>
            <a:ext cx="1453800" cy="3060000"/>
          </a:xfrm>
          <a:prstGeom prst="rect">
            <a:avLst/>
          </a:prstGeom>
          <a:gradFill>
            <a:gsLst>
              <a:gs pos="0">
                <a:srgbClr val="B2D3DA"/>
              </a:gs>
              <a:gs pos="34000">
                <a:srgbClr val="B2D3DA"/>
              </a:gs>
              <a:gs pos="100000">
                <a:srgbClr val="FFFFFF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41" name="Google Shape;4041;p36"/>
          <p:cNvSpPr/>
          <p:nvPr/>
        </p:nvSpPr>
        <p:spPr>
          <a:xfrm>
            <a:off x="2326775" y="24288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rgbClr val="B1E9B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Preprocess models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42" name="Google Shape;4042;p36"/>
          <p:cNvSpPr/>
          <p:nvPr/>
        </p:nvSpPr>
        <p:spPr>
          <a:xfrm>
            <a:off x="39184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Train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43" name="Google Shape;4043;p36"/>
          <p:cNvSpPr/>
          <p:nvPr/>
        </p:nvSpPr>
        <p:spPr>
          <a:xfrm>
            <a:off x="5508125" y="263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new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44" name="Google Shape;4044;p36"/>
          <p:cNvSpPr/>
          <p:nvPr/>
        </p:nvSpPr>
        <p:spPr>
          <a:xfrm>
            <a:off x="7099825" y="26343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Test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45" name="Google Shape;4045;p36"/>
          <p:cNvSpPr/>
          <p:nvPr/>
        </p:nvSpPr>
        <p:spPr>
          <a:xfrm>
            <a:off x="2044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46" name="Google Shape;4046;p36"/>
          <p:cNvSpPr/>
          <p:nvPr/>
        </p:nvSpPr>
        <p:spPr>
          <a:xfrm>
            <a:off x="363382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47" name="Google Shape;4047;p36"/>
          <p:cNvSpPr/>
          <p:nvPr/>
        </p:nvSpPr>
        <p:spPr>
          <a:xfrm>
            <a:off x="52234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48" name="Google Shape;4048;p36"/>
          <p:cNvSpPr/>
          <p:nvPr/>
        </p:nvSpPr>
        <p:spPr>
          <a:xfrm>
            <a:off x="6815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49" name="Google Shape;4049;p36"/>
          <p:cNvSpPr txBox="1"/>
          <p:nvPr>
            <p:ph type="title"/>
          </p:nvPr>
        </p:nvSpPr>
        <p:spPr>
          <a:xfrm>
            <a:off x="293175" y="9785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Preprocess Models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4050" name="Google Shape;4050;p36"/>
          <p:cNvSpPr/>
          <p:nvPr/>
        </p:nvSpPr>
        <p:spPr>
          <a:xfrm>
            <a:off x="7391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051" name="Google Shape;4051;p36"/>
          <p:cNvPicPr preferRelativeResize="0"/>
          <p:nvPr/>
        </p:nvPicPr>
        <p:blipFill rotWithShape="1">
          <a:blip r:embed="rId3">
            <a:alphaModFix/>
          </a:blip>
          <a:srcRect b="70649" l="0" r="0" t="0"/>
          <a:stretch/>
        </p:blipFill>
        <p:spPr>
          <a:xfrm>
            <a:off x="1834138" y="1835975"/>
            <a:ext cx="5529887" cy="148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52" name="Google Shape;4052;p36"/>
          <p:cNvPicPr preferRelativeResize="0"/>
          <p:nvPr/>
        </p:nvPicPr>
        <p:blipFill rotWithShape="1">
          <a:blip r:embed="rId3">
            <a:alphaModFix/>
          </a:blip>
          <a:srcRect b="35440" l="0" r="0" t="35060"/>
          <a:stretch/>
        </p:blipFill>
        <p:spPr>
          <a:xfrm>
            <a:off x="1848055" y="3411050"/>
            <a:ext cx="5502071" cy="148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DA"/>
        </a:solidFill>
      </p:bgPr>
    </p:bg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p37"/>
          <p:cNvSpPr/>
          <p:nvPr/>
        </p:nvSpPr>
        <p:spPr>
          <a:xfrm>
            <a:off x="7690250" y="0"/>
            <a:ext cx="1453800" cy="3060000"/>
          </a:xfrm>
          <a:prstGeom prst="rect">
            <a:avLst/>
          </a:prstGeom>
          <a:gradFill>
            <a:gsLst>
              <a:gs pos="0">
                <a:srgbClr val="B2D3DA"/>
              </a:gs>
              <a:gs pos="34000">
                <a:srgbClr val="B2D3DA"/>
              </a:gs>
              <a:gs pos="100000">
                <a:srgbClr val="FFFFFF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58" name="Google Shape;4058;p37"/>
          <p:cNvSpPr/>
          <p:nvPr/>
        </p:nvSpPr>
        <p:spPr>
          <a:xfrm>
            <a:off x="2326775" y="24288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Preprocess models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59" name="Google Shape;4059;p37"/>
          <p:cNvSpPr/>
          <p:nvPr/>
        </p:nvSpPr>
        <p:spPr>
          <a:xfrm>
            <a:off x="39184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rgbClr val="B1E9B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Train data on CNN &amp; QNN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60" name="Google Shape;4060;p37"/>
          <p:cNvSpPr/>
          <p:nvPr/>
        </p:nvSpPr>
        <p:spPr>
          <a:xfrm>
            <a:off x="5508125" y="263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new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61" name="Google Shape;4061;p37"/>
          <p:cNvSpPr/>
          <p:nvPr/>
        </p:nvSpPr>
        <p:spPr>
          <a:xfrm>
            <a:off x="7099825" y="26343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Test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62" name="Google Shape;4062;p37"/>
          <p:cNvSpPr/>
          <p:nvPr/>
        </p:nvSpPr>
        <p:spPr>
          <a:xfrm>
            <a:off x="2044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63" name="Google Shape;4063;p37"/>
          <p:cNvSpPr/>
          <p:nvPr/>
        </p:nvSpPr>
        <p:spPr>
          <a:xfrm>
            <a:off x="363382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64" name="Google Shape;4064;p37"/>
          <p:cNvSpPr/>
          <p:nvPr/>
        </p:nvSpPr>
        <p:spPr>
          <a:xfrm>
            <a:off x="52234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65" name="Google Shape;4065;p37"/>
          <p:cNvSpPr/>
          <p:nvPr/>
        </p:nvSpPr>
        <p:spPr>
          <a:xfrm>
            <a:off x="6815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66" name="Google Shape;4066;p37"/>
          <p:cNvSpPr txBox="1"/>
          <p:nvPr>
            <p:ph type="title"/>
          </p:nvPr>
        </p:nvSpPr>
        <p:spPr>
          <a:xfrm>
            <a:off x="293175" y="9785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Train Data on </a:t>
            </a:r>
            <a:r>
              <a:rPr b="1" lang="en" sz="4100">
                <a:latin typeface="Dosis"/>
                <a:ea typeface="Dosis"/>
                <a:cs typeface="Dosis"/>
                <a:sym typeface="Dosis"/>
              </a:rPr>
              <a:t>CNN</a:t>
            </a: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 &amp; QNN</a:t>
            </a:r>
            <a:endParaRPr sz="41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4067" name="Google Shape;4067;p37"/>
          <p:cNvSpPr/>
          <p:nvPr/>
        </p:nvSpPr>
        <p:spPr>
          <a:xfrm>
            <a:off x="7391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68" name="Google Shape;4068;p37"/>
          <p:cNvSpPr/>
          <p:nvPr/>
        </p:nvSpPr>
        <p:spPr>
          <a:xfrm>
            <a:off x="293175" y="1991150"/>
            <a:ext cx="8680200" cy="298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MyModel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"""Initializes and returns a custom Keras model for classical images."""</a:t>
            </a:r>
            <a:endParaRPr sz="115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model = keras.models.Sequential([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keras.layers.Flatten(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input_shape=(</a:t>
            </a:r>
            <a:r>
              <a:rPr b="1"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),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Input shape for 28x28 grayscale images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keras.layers.Dense(</a:t>
            </a:r>
            <a:r>
              <a:rPr b="1"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"relu"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input_shape=(</a:t>
            </a:r>
            <a:r>
              <a:rPr b="1"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784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,)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Hidden layer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keras.layers.Dense(</a:t>
            </a:r>
            <a:r>
              <a:rPr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"sigmoid"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 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Output layer for binary classification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])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model.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optimizer=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'adam'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loss=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"binary_crossentropy"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Binary cross-entropy for binary classification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metrics=[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"accuracy"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endParaRPr sz="15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DA"/>
        </a:solidFill>
      </p:bgPr>
    </p:bg>
    <p:spTree>
      <p:nvGrpSpPr>
        <p:cNvPr id="4072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Google Shape;4073;p38"/>
          <p:cNvSpPr/>
          <p:nvPr/>
        </p:nvSpPr>
        <p:spPr>
          <a:xfrm>
            <a:off x="7690250" y="0"/>
            <a:ext cx="1453800" cy="3060000"/>
          </a:xfrm>
          <a:prstGeom prst="rect">
            <a:avLst/>
          </a:prstGeom>
          <a:gradFill>
            <a:gsLst>
              <a:gs pos="0">
                <a:srgbClr val="B2D3DA"/>
              </a:gs>
              <a:gs pos="34000">
                <a:srgbClr val="B2D3DA"/>
              </a:gs>
              <a:gs pos="100000">
                <a:srgbClr val="FFFFFF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4" name="Google Shape;4074;p38"/>
          <p:cNvSpPr/>
          <p:nvPr/>
        </p:nvSpPr>
        <p:spPr>
          <a:xfrm>
            <a:off x="2326775" y="24288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Preprocess models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5" name="Google Shape;4075;p38"/>
          <p:cNvSpPr/>
          <p:nvPr/>
        </p:nvSpPr>
        <p:spPr>
          <a:xfrm>
            <a:off x="39184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rgbClr val="B1E9B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Train data on CNN &amp; QNN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76" name="Google Shape;4076;p38"/>
          <p:cNvSpPr/>
          <p:nvPr/>
        </p:nvSpPr>
        <p:spPr>
          <a:xfrm>
            <a:off x="5508125" y="263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new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7" name="Google Shape;4077;p38"/>
          <p:cNvSpPr/>
          <p:nvPr/>
        </p:nvSpPr>
        <p:spPr>
          <a:xfrm>
            <a:off x="7099825" y="26343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Test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8" name="Google Shape;4078;p38"/>
          <p:cNvSpPr/>
          <p:nvPr/>
        </p:nvSpPr>
        <p:spPr>
          <a:xfrm>
            <a:off x="2044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79" name="Google Shape;4079;p38"/>
          <p:cNvSpPr/>
          <p:nvPr/>
        </p:nvSpPr>
        <p:spPr>
          <a:xfrm>
            <a:off x="363382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80" name="Google Shape;4080;p38"/>
          <p:cNvSpPr/>
          <p:nvPr/>
        </p:nvSpPr>
        <p:spPr>
          <a:xfrm>
            <a:off x="52234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81" name="Google Shape;4081;p38"/>
          <p:cNvSpPr/>
          <p:nvPr/>
        </p:nvSpPr>
        <p:spPr>
          <a:xfrm>
            <a:off x="6815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82" name="Google Shape;4082;p38"/>
          <p:cNvSpPr txBox="1"/>
          <p:nvPr>
            <p:ph type="title"/>
          </p:nvPr>
        </p:nvSpPr>
        <p:spPr>
          <a:xfrm>
            <a:off x="293175" y="9785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Train Data on </a:t>
            </a: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CNN</a:t>
            </a: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 &amp; </a:t>
            </a:r>
            <a:r>
              <a:rPr b="1" lang="en" sz="4100">
                <a:latin typeface="Dosis"/>
                <a:ea typeface="Dosis"/>
                <a:cs typeface="Dosis"/>
                <a:sym typeface="Dosis"/>
              </a:rPr>
              <a:t>QNN</a:t>
            </a:r>
            <a:endParaRPr b="1" sz="4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83" name="Google Shape;4083;p38"/>
          <p:cNvSpPr/>
          <p:nvPr/>
        </p:nvSpPr>
        <p:spPr>
          <a:xfrm>
            <a:off x="7391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84" name="Google Shape;4084;p38"/>
          <p:cNvSpPr/>
          <p:nvPr/>
        </p:nvSpPr>
        <p:spPr>
          <a:xfrm>
            <a:off x="293175" y="1991150"/>
            <a:ext cx="8680200" cy="298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MyModel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"""Initializes and returns a custom Keras model which is ready to be trained."""</a:t>
            </a:r>
            <a:endParaRPr sz="115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model = keras.models.Sequential([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keras.layers.Input(shape=(</a:t>
            </a:r>
            <a:r>
              <a:rPr b="1"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150">
                <a:latin typeface="Courier New"/>
                <a:ea typeface="Courier New"/>
                <a:cs typeface="Courier New"/>
                <a:sym typeface="Courier New"/>
              </a:rPr>
              <a:t>)),  </a:t>
            </a:r>
            <a:r>
              <a:rPr b="1"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Input shape matches the output of quanv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keras.layers.Flatten(),                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Flatten the input from (14, 14, 2) to (392,)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keras.layers.Dense(</a:t>
            </a:r>
            <a:r>
              <a:rPr b="1"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"relu"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),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Hidden layer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keras.layers.Dense(</a:t>
            </a:r>
            <a:r>
              <a:rPr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"sigmoid"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Output layer for binary classification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])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model.</a:t>
            </a:r>
            <a:r>
              <a:rPr lang="en" sz="11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optimizer=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'adam'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loss=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"binary_crossentropy"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Use binary cross-entropy for binary classification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    metrics=[</a:t>
            </a:r>
            <a:r>
              <a:rPr lang="en" sz="11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"accuracy"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endParaRPr sz="12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DA"/>
        </a:solidFill>
      </p:bgPr>
    </p:bg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39"/>
          <p:cNvSpPr/>
          <p:nvPr/>
        </p:nvSpPr>
        <p:spPr>
          <a:xfrm>
            <a:off x="7690250" y="0"/>
            <a:ext cx="1453800" cy="3060000"/>
          </a:xfrm>
          <a:prstGeom prst="rect">
            <a:avLst/>
          </a:prstGeom>
          <a:gradFill>
            <a:gsLst>
              <a:gs pos="0">
                <a:srgbClr val="B2D3DA"/>
              </a:gs>
              <a:gs pos="34000">
                <a:srgbClr val="B2D3DA"/>
              </a:gs>
              <a:gs pos="100000">
                <a:srgbClr val="FFFFFF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90" name="Google Shape;4090;p39"/>
          <p:cNvSpPr/>
          <p:nvPr/>
        </p:nvSpPr>
        <p:spPr>
          <a:xfrm>
            <a:off x="2326775" y="24288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Preprocess models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91" name="Google Shape;4091;p39"/>
          <p:cNvSpPr/>
          <p:nvPr/>
        </p:nvSpPr>
        <p:spPr>
          <a:xfrm>
            <a:off x="39184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Train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92" name="Google Shape;4092;p39"/>
          <p:cNvSpPr/>
          <p:nvPr/>
        </p:nvSpPr>
        <p:spPr>
          <a:xfrm>
            <a:off x="5508125" y="263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rgbClr val="B1E9B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Generate new data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93" name="Google Shape;4093;p39"/>
          <p:cNvSpPr/>
          <p:nvPr/>
        </p:nvSpPr>
        <p:spPr>
          <a:xfrm>
            <a:off x="7099825" y="26343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Test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94" name="Google Shape;4094;p39"/>
          <p:cNvSpPr/>
          <p:nvPr/>
        </p:nvSpPr>
        <p:spPr>
          <a:xfrm>
            <a:off x="2044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95" name="Google Shape;4095;p39"/>
          <p:cNvSpPr/>
          <p:nvPr/>
        </p:nvSpPr>
        <p:spPr>
          <a:xfrm>
            <a:off x="363382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96" name="Google Shape;4096;p39"/>
          <p:cNvSpPr/>
          <p:nvPr/>
        </p:nvSpPr>
        <p:spPr>
          <a:xfrm>
            <a:off x="52234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97" name="Google Shape;4097;p39"/>
          <p:cNvSpPr/>
          <p:nvPr/>
        </p:nvSpPr>
        <p:spPr>
          <a:xfrm>
            <a:off x="6815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98" name="Google Shape;4098;p39"/>
          <p:cNvSpPr txBox="1"/>
          <p:nvPr>
            <p:ph type="title"/>
          </p:nvPr>
        </p:nvSpPr>
        <p:spPr>
          <a:xfrm>
            <a:off x="293175" y="9785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Generate New Data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4099" name="Google Shape;4099;p39"/>
          <p:cNvSpPr/>
          <p:nvPr/>
        </p:nvSpPr>
        <p:spPr>
          <a:xfrm>
            <a:off x="7391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00" name="Google Shape;4100;p39"/>
          <p:cNvSpPr txBox="1"/>
          <p:nvPr/>
        </p:nvSpPr>
        <p:spPr>
          <a:xfrm>
            <a:off x="437150" y="1907325"/>
            <a:ext cx="3479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Developed with Roop method: </a:t>
            </a:r>
            <a:r>
              <a:rPr lang="en" sz="2400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3"/>
              </a:rPr>
              <a:t>https://github.com/s0md3v/roop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Replace faces in videos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</a:pPr>
            <a:r>
              <a:rPr lang="en"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10 real, 10 fake</a:t>
            </a:r>
            <a:endParaRPr sz="24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101" name="Google Shape;4101;p39"/>
          <p:cNvPicPr preferRelativeResize="0"/>
          <p:nvPr/>
        </p:nvPicPr>
        <p:blipFill rotWithShape="1">
          <a:blip r:embed="rId4">
            <a:alphaModFix/>
          </a:blip>
          <a:srcRect b="0" l="19447" r="4909" t="0"/>
          <a:stretch/>
        </p:blipFill>
        <p:spPr>
          <a:xfrm>
            <a:off x="4506750" y="1932650"/>
            <a:ext cx="2257925" cy="25188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2" name="Google Shape;4102;p39"/>
          <p:cNvPicPr preferRelativeResize="0"/>
          <p:nvPr/>
        </p:nvPicPr>
        <p:blipFill rotWithShape="1">
          <a:blip r:embed="rId5">
            <a:alphaModFix/>
          </a:blip>
          <a:srcRect b="0" l="15982" r="13485" t="0"/>
          <a:stretch/>
        </p:blipFill>
        <p:spPr>
          <a:xfrm>
            <a:off x="6918175" y="1932650"/>
            <a:ext cx="2087850" cy="25188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DA"/>
        </a:solidFill>
      </p:bgPr>
    </p:bg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p40"/>
          <p:cNvSpPr/>
          <p:nvPr/>
        </p:nvSpPr>
        <p:spPr>
          <a:xfrm>
            <a:off x="7690250" y="0"/>
            <a:ext cx="1453800" cy="3060000"/>
          </a:xfrm>
          <a:prstGeom prst="rect">
            <a:avLst/>
          </a:prstGeom>
          <a:gradFill>
            <a:gsLst>
              <a:gs pos="0">
                <a:srgbClr val="B2D3DA"/>
              </a:gs>
              <a:gs pos="34000">
                <a:srgbClr val="B2D3DA"/>
              </a:gs>
              <a:gs pos="100000">
                <a:srgbClr val="FFFFFF">
                  <a:alpha val="78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08" name="Google Shape;4108;p40"/>
          <p:cNvSpPr/>
          <p:nvPr/>
        </p:nvSpPr>
        <p:spPr>
          <a:xfrm>
            <a:off x="7391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09" name="Google Shape;4109;p40"/>
          <p:cNvSpPr/>
          <p:nvPr/>
        </p:nvSpPr>
        <p:spPr>
          <a:xfrm>
            <a:off x="2326775" y="24288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Preprocess models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10" name="Google Shape;4110;p40"/>
          <p:cNvSpPr/>
          <p:nvPr/>
        </p:nvSpPr>
        <p:spPr>
          <a:xfrm>
            <a:off x="3918475" y="242900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Train data on CNN &amp; QNN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11" name="Google Shape;4111;p40"/>
          <p:cNvSpPr/>
          <p:nvPr/>
        </p:nvSpPr>
        <p:spPr>
          <a:xfrm>
            <a:off x="5508125" y="263425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Generate new data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12" name="Google Shape;4112;p40"/>
          <p:cNvSpPr/>
          <p:nvPr/>
        </p:nvSpPr>
        <p:spPr>
          <a:xfrm>
            <a:off x="7099825" y="263438"/>
            <a:ext cx="1305000" cy="639000"/>
          </a:xfrm>
          <a:prstGeom prst="snip2DiagRect">
            <a:avLst>
              <a:gd fmla="val 19789" name="adj1"/>
              <a:gd fmla="val 0" name="adj2"/>
            </a:avLst>
          </a:prstGeom>
          <a:solidFill>
            <a:srgbClr val="B1E9B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Test data on CNN &amp; QNN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13" name="Google Shape;4113;p40"/>
          <p:cNvSpPr/>
          <p:nvPr/>
        </p:nvSpPr>
        <p:spPr>
          <a:xfrm>
            <a:off x="2044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14" name="Google Shape;4114;p40"/>
          <p:cNvSpPr/>
          <p:nvPr/>
        </p:nvSpPr>
        <p:spPr>
          <a:xfrm>
            <a:off x="363382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15" name="Google Shape;4115;p40"/>
          <p:cNvSpPr/>
          <p:nvPr/>
        </p:nvSpPr>
        <p:spPr>
          <a:xfrm>
            <a:off x="52234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16" name="Google Shape;4116;p40"/>
          <p:cNvSpPr/>
          <p:nvPr/>
        </p:nvSpPr>
        <p:spPr>
          <a:xfrm>
            <a:off x="6815175" y="301400"/>
            <a:ext cx="282600" cy="522000"/>
          </a:xfrm>
          <a:prstGeom prst="rightArrow">
            <a:avLst>
              <a:gd fmla="val 50000" name="adj1"/>
              <a:gd fmla="val 53866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17" name="Google Shape;4117;p40"/>
          <p:cNvSpPr txBox="1"/>
          <p:nvPr>
            <p:ph type="title"/>
          </p:nvPr>
        </p:nvSpPr>
        <p:spPr>
          <a:xfrm>
            <a:off x="293175" y="9785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Test Data on CNN &amp; QNN</a:t>
            </a:r>
            <a:endParaRPr sz="41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4118" name="Google Shape;4118;p40"/>
          <p:cNvSpPr/>
          <p:nvPr/>
        </p:nvSpPr>
        <p:spPr>
          <a:xfrm>
            <a:off x="673650" y="2053475"/>
            <a:ext cx="7796700" cy="12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c_test_predictions = c_model.predict(test_images)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Predict probs for test images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Calculate the test accuracy and loss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test_accuracy = np.mean(c_test_pred_labels.flatten() == test_labels)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c_test_loss, _ = c_model.evaluate(test_images, test_labels, verbose=</a:t>
            </a:r>
            <a:r>
              <a:rPr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9" name="Google Shape;4119;p40"/>
          <p:cNvSpPr/>
          <p:nvPr/>
        </p:nvSpPr>
        <p:spPr>
          <a:xfrm>
            <a:off x="673650" y="3440600"/>
            <a:ext cx="7796700" cy="12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q_test_predictions = q_model.predict(q_test_images)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Predict probs for test images</a:t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Calculate the test and loss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test_accuracy = np.mean(q_test_pred_labels.flatten() == test_labels)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q_test_loss, _ = q_model.evaluate(q_test_images, test_labels, verbose=</a:t>
            </a:r>
            <a:r>
              <a:rPr lang="en" sz="11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41"/>
          <p:cNvSpPr/>
          <p:nvPr/>
        </p:nvSpPr>
        <p:spPr>
          <a:xfrm>
            <a:off x="491525" y="471950"/>
            <a:ext cx="1740000" cy="826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25" name="Google Shape;4125;p41"/>
          <p:cNvSpPr txBox="1"/>
          <p:nvPr/>
        </p:nvSpPr>
        <p:spPr>
          <a:xfrm>
            <a:off x="654650" y="870375"/>
            <a:ext cx="6263400" cy="1046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4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Result</a:t>
            </a:r>
            <a:r>
              <a:rPr lang="en" sz="5600">
                <a:solidFill>
                  <a:schemeClr val="accent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s</a:t>
            </a:r>
            <a:endParaRPr sz="5600">
              <a:solidFill>
                <a:schemeClr val="accent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EE6"/>
        </a:solidFill>
      </p:bgPr>
    </p:bg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42"/>
          <p:cNvSpPr/>
          <p:nvPr/>
        </p:nvSpPr>
        <p:spPr>
          <a:xfrm rot="-5400000">
            <a:off x="5766625" y="2053300"/>
            <a:ext cx="5112300" cy="993600"/>
          </a:xfrm>
          <a:prstGeom prst="rect">
            <a:avLst/>
          </a:prstGeom>
          <a:gradFill>
            <a:gsLst>
              <a:gs pos="0">
                <a:srgbClr val="B6DEE6"/>
              </a:gs>
              <a:gs pos="100000">
                <a:srgbClr val="B6DEE6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31" name="Google Shape;4131;p42"/>
          <p:cNvSpPr txBox="1"/>
          <p:nvPr>
            <p:ph type="title"/>
          </p:nvPr>
        </p:nvSpPr>
        <p:spPr>
          <a:xfrm>
            <a:off x="162675" y="206500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CNN vs. QNN</a:t>
            </a:r>
            <a:endParaRPr sz="4100">
              <a:latin typeface="Dosis Medium"/>
              <a:ea typeface="Dosis Medium"/>
              <a:cs typeface="Dosis Medium"/>
              <a:sym typeface="Dosi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Dosis Medium"/>
                <a:ea typeface="Dosis Medium"/>
                <a:cs typeface="Dosis Medium"/>
                <a:sym typeface="Dosis Medium"/>
              </a:rPr>
              <a:t>Loss and Accuracy</a:t>
            </a:r>
            <a:endParaRPr sz="21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pic>
        <p:nvPicPr>
          <p:cNvPr id="4132" name="Google Shape;41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8" y="1725025"/>
            <a:ext cx="3857625" cy="4476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3" name="Google Shape;41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63" y="2942238"/>
            <a:ext cx="3295650" cy="47625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4" name="Google Shape;4134;p42"/>
          <p:cNvSpPr/>
          <p:nvPr/>
        </p:nvSpPr>
        <p:spPr>
          <a:xfrm>
            <a:off x="1676641" y="2327688"/>
            <a:ext cx="1116101" cy="4595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006997"/>
                    </a:gs>
                    <a:gs pos="100000">
                      <a:srgbClr val="020E13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Titillium Web"/>
              </a:rPr>
              <a:t>vs.</a:t>
            </a:r>
          </a:p>
        </p:txBody>
      </p:sp>
      <p:pic>
        <p:nvPicPr>
          <p:cNvPr id="4135" name="Google Shape;41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450" y="88836"/>
            <a:ext cx="3295650" cy="496583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19050">
              <a:schemeClr val="accent4"/>
            </a:outerShdw>
          </a:effectLst>
        </p:spPr>
      </p:pic>
      <p:pic>
        <p:nvPicPr>
          <p:cNvPr id="4136" name="Google Shape;4136;p4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675" y="4163225"/>
            <a:ext cx="9048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7" name="Google Shape;4137;p42"/>
          <p:cNvSpPr txBox="1"/>
          <p:nvPr/>
        </p:nvSpPr>
        <p:spPr>
          <a:xfrm>
            <a:off x="1220075" y="4212875"/>
            <a:ext cx="314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Click the icon to see the hugging demo</a:t>
            </a:r>
            <a:endParaRPr sz="1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16"/>
          <p:cNvSpPr/>
          <p:nvPr/>
        </p:nvSpPr>
        <p:spPr>
          <a:xfrm>
            <a:off x="718300" y="1166663"/>
            <a:ext cx="6761100" cy="997200"/>
          </a:xfrm>
          <a:prstGeom prst="snip2DiagRect">
            <a:avLst>
              <a:gd fmla="val 0" name="adj1"/>
              <a:gd fmla="val 23589" name="adj2"/>
            </a:avLst>
          </a:prstGeom>
          <a:gradFill>
            <a:gsLst>
              <a:gs pos="0">
                <a:srgbClr val="006997"/>
              </a:gs>
              <a:gs pos="100000">
                <a:srgbClr val="020E1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EF1EE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Convolutional Neural Networks (CNNs):</a:t>
            </a:r>
            <a:endParaRPr sz="2000">
              <a:solidFill>
                <a:srgbClr val="EEF1EE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EF1EE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neural networks used for (image) classification using (1) a convolutional layer, (2) a pooling layer, and (3) a fully-connected (FC) layer</a:t>
            </a:r>
            <a:endParaRPr sz="1600">
              <a:solidFill>
                <a:srgbClr val="EEF1E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855" name="Google Shape;38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363" y="2320950"/>
            <a:ext cx="4938975" cy="27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6" name="Google Shape;3856;p16"/>
          <p:cNvSpPr txBox="1"/>
          <p:nvPr>
            <p:ph type="title"/>
          </p:nvPr>
        </p:nvSpPr>
        <p:spPr>
          <a:xfrm>
            <a:off x="294200" y="1738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Co</a:t>
            </a: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nvolutional Neural Networks</a:t>
            </a:r>
            <a:endParaRPr sz="4100">
              <a:latin typeface="Dosis Medium"/>
              <a:ea typeface="Dosis Medium"/>
              <a:cs typeface="Dosis Medium"/>
              <a:sym typeface="Dosi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43"/>
          <p:cNvSpPr/>
          <p:nvPr/>
        </p:nvSpPr>
        <p:spPr>
          <a:xfrm>
            <a:off x="491525" y="471950"/>
            <a:ext cx="1740000" cy="826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43" name="Google Shape;4143;p43"/>
          <p:cNvSpPr txBox="1"/>
          <p:nvPr/>
        </p:nvSpPr>
        <p:spPr>
          <a:xfrm>
            <a:off x="654650" y="870375"/>
            <a:ext cx="6263400" cy="1046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4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References</a:t>
            </a:r>
            <a:endParaRPr sz="5600">
              <a:solidFill>
                <a:schemeClr val="accent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147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8" name="Google Shape;41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" y="-43500"/>
            <a:ext cx="16913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9" name="Google Shape;4149;p44"/>
          <p:cNvSpPr/>
          <p:nvPr/>
        </p:nvSpPr>
        <p:spPr>
          <a:xfrm>
            <a:off x="7472750" y="4350"/>
            <a:ext cx="16914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150" name="Google Shape;4150;p44"/>
          <p:cNvSpPr txBox="1"/>
          <p:nvPr/>
        </p:nvSpPr>
        <p:spPr>
          <a:xfrm>
            <a:off x="1691350" y="1038650"/>
            <a:ext cx="69393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osis"/>
              <a:ea typeface="Dosis"/>
              <a:cs typeface="Dosis"/>
              <a:sym typeface="Dosis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Fairfield, J., &amp; Shtein, H. (2014). Big Data, Big Problems: Emerging Issues in the Ethics of Data Science and Journalism. </a:t>
            </a:r>
            <a:r>
              <a:rPr i="1" lang="en" sz="1200">
                <a:latin typeface="Dosis"/>
                <a:ea typeface="Dosis"/>
                <a:cs typeface="Dosis"/>
                <a:sym typeface="Dosis"/>
              </a:rPr>
              <a:t>Journal of Mass Media Ethics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, </a:t>
            </a:r>
            <a:r>
              <a:rPr i="1" lang="en" sz="1200">
                <a:latin typeface="Dosis"/>
                <a:ea typeface="Dosis"/>
                <a:cs typeface="Dosis"/>
                <a:sym typeface="Dosis"/>
              </a:rPr>
              <a:t>29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(1), 38–51. </a:t>
            </a:r>
            <a:r>
              <a:rPr lang="en" sz="12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4"/>
              </a:rPr>
              <a:t>https://doi.org/10.1080/08900523.2014.863126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Fernandes, S., Raj, S., Ewetz, R., Pannu, J. S., Jha, S. K., Ortiz, E., ... &amp; Salter, M. (2020). Detecting deepfake videos using attribution-based confidence metric. In </a:t>
            </a:r>
            <a:r>
              <a:rPr i="1" lang="en" sz="1200">
                <a:latin typeface="Dosis"/>
                <a:ea typeface="Dosis"/>
                <a:cs typeface="Dosis"/>
                <a:sym typeface="Dosis"/>
              </a:rPr>
              <a:t>Proceedings of the IEEE/CVF Conference on Computer Vision and Pattern Recognition Workshops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 (pp. 308-309).</a:t>
            </a:r>
            <a:endParaRPr sz="1200">
              <a:solidFill>
                <a:srgbClr val="222222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Hand DJ (2018) Aspects of data ethics in a changing world: where are we now? </a:t>
            </a:r>
            <a:r>
              <a:rPr i="1" lang="en" sz="1200">
                <a:latin typeface="Dosis"/>
                <a:ea typeface="Dosis"/>
                <a:cs typeface="Dosis"/>
                <a:sym typeface="Dosis"/>
              </a:rPr>
              <a:t>Big Data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 6:3, 176–190, DOI: 10.1089/big.2018.0083.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Henderson, M., Shakya, S., Pradhan, S., &amp; Cook, T. (2020). Quanvolutional neural networks: powering image recognition with quantum circuits.</a:t>
            </a:r>
            <a:r>
              <a:rPr i="1" lang="en" sz="1200">
                <a:latin typeface="Dosis"/>
                <a:ea typeface="Dosis"/>
                <a:cs typeface="Dosis"/>
                <a:sym typeface="Dosis"/>
              </a:rPr>
              <a:t> Quantum Machine Intelligence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, 2(1), 2.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Mari, Andrea. “Quantum Transfer Learning.” PennyLane Demos, November 6, 2024. </a:t>
            </a:r>
            <a:r>
              <a:rPr lang="en" sz="12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5"/>
              </a:rPr>
              <a:t>https://pennylane.ai/qml/demos/tutorial_quantum_transfer_learning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.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“What Is a Neural Network?” IBM, October 25, 2024. </a:t>
            </a:r>
            <a:r>
              <a:rPr lang="en" sz="12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6"/>
              </a:rPr>
              <a:t>https://www.ibm.com/topics/neural-networks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.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-45720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Zafra, Miguel Fernandez. “Understanding Convolutions and Pooling in Neural Networks: A Simple Explanation.” Medium, May 25, 2020. </a:t>
            </a:r>
            <a:r>
              <a:rPr lang="en" sz="12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7"/>
              </a:rPr>
              <a:t>https://towardsdatascience.com/understanding-convolutions-and-pooling-in-neural-networks-a-simple-explanation-885a2d78f211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.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1" name="Google Shape;4151;p44"/>
          <p:cNvSpPr txBox="1"/>
          <p:nvPr>
            <p:ph type="title"/>
          </p:nvPr>
        </p:nvSpPr>
        <p:spPr>
          <a:xfrm>
            <a:off x="1691350" y="274400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References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45"/>
          <p:cNvSpPr txBox="1"/>
          <p:nvPr>
            <p:ph type="ctrTitle"/>
          </p:nvPr>
        </p:nvSpPr>
        <p:spPr>
          <a:xfrm>
            <a:off x="696750" y="2017650"/>
            <a:ext cx="5396700" cy="1108200"/>
          </a:xfrm>
          <a:prstGeom prst="rect">
            <a:avLst/>
          </a:prstGeom>
          <a:effectLst>
            <a:outerShdw blurRad="28575" rotWithShape="0" algn="bl" dir="10800000" dist="9525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You!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17"/>
          <p:cNvSpPr/>
          <p:nvPr/>
        </p:nvSpPr>
        <p:spPr>
          <a:xfrm>
            <a:off x="819550" y="1118350"/>
            <a:ext cx="6558600" cy="1126200"/>
          </a:xfrm>
          <a:prstGeom prst="snip2DiagRect">
            <a:avLst>
              <a:gd fmla="val 0" name="adj1"/>
              <a:gd fmla="val 20567" name="adj2"/>
            </a:avLst>
          </a:prstGeom>
          <a:gradFill>
            <a:gsLst>
              <a:gs pos="0">
                <a:srgbClr val="006997"/>
              </a:gs>
              <a:gs pos="100000">
                <a:srgbClr val="020E1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</a:t>
            </a:r>
            <a:r>
              <a:rPr lang="en" sz="20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volutional Neural Network:</a:t>
            </a:r>
            <a:endParaRPr sz="2000">
              <a:solidFill>
                <a:schemeClr val="l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built on the CNN; instead of convolutional layers, quanvolutional layers transform the data using a number of random quantum circuits</a:t>
            </a:r>
            <a:endParaRPr sz="1600">
              <a:solidFill>
                <a:schemeClr val="l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862" name="Google Shape;3862;p17"/>
          <p:cNvPicPr preferRelativeResize="0"/>
          <p:nvPr/>
        </p:nvPicPr>
        <p:blipFill rotWithShape="1">
          <a:blip r:embed="rId3">
            <a:alphaModFix/>
          </a:blip>
          <a:srcRect b="0" l="695" r="0" t="0"/>
          <a:stretch/>
        </p:blipFill>
        <p:spPr>
          <a:xfrm>
            <a:off x="199337" y="2445025"/>
            <a:ext cx="8266824" cy="2162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63" name="Google Shape;3863;p17"/>
          <p:cNvSpPr txBox="1"/>
          <p:nvPr>
            <p:ph type="title"/>
          </p:nvPr>
        </p:nvSpPr>
        <p:spPr>
          <a:xfrm>
            <a:off x="294200" y="1738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Quanvolutional Neural Networks</a:t>
            </a:r>
            <a:endParaRPr sz="4100">
              <a:latin typeface="Dosis Medium"/>
              <a:ea typeface="Dosis Medium"/>
              <a:cs typeface="Dosis Medium"/>
              <a:sym typeface="Dosi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p18"/>
          <p:cNvSpPr/>
          <p:nvPr/>
        </p:nvSpPr>
        <p:spPr>
          <a:xfrm>
            <a:off x="819550" y="1118350"/>
            <a:ext cx="6558600" cy="1126200"/>
          </a:xfrm>
          <a:prstGeom prst="snip2DiagRect">
            <a:avLst>
              <a:gd fmla="val 0" name="adj1"/>
              <a:gd fmla="val 20567" name="adj2"/>
            </a:avLst>
          </a:prstGeom>
          <a:gradFill>
            <a:gsLst>
              <a:gs pos="0">
                <a:srgbClr val="006997"/>
              </a:gs>
              <a:gs pos="100000">
                <a:srgbClr val="020E1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Quanvolutional Neural Network:</a:t>
            </a:r>
            <a:endParaRPr sz="2000">
              <a:solidFill>
                <a:schemeClr val="l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Titillium Web"/>
                <a:ea typeface="Titillium Web"/>
                <a:cs typeface="Titillium Web"/>
                <a:sym typeface="Titillium Web"/>
              </a:rPr>
              <a:t>built on the CNN; instead of convolutional layers, quanvolutional layers transform the data using a number of random quantum circuits</a:t>
            </a:r>
            <a:endParaRPr sz="1600">
              <a:solidFill>
                <a:schemeClr val="l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869" name="Google Shape;3869;p18"/>
          <p:cNvPicPr preferRelativeResize="0"/>
          <p:nvPr/>
        </p:nvPicPr>
        <p:blipFill rotWithShape="1">
          <a:blip r:embed="rId3">
            <a:alphaModFix/>
          </a:blip>
          <a:srcRect b="0" l="695" r="0" t="0"/>
          <a:stretch/>
        </p:blipFill>
        <p:spPr>
          <a:xfrm>
            <a:off x="199337" y="2445025"/>
            <a:ext cx="8266824" cy="2162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70" name="Google Shape;3870;p18"/>
          <p:cNvSpPr txBox="1"/>
          <p:nvPr>
            <p:ph type="title"/>
          </p:nvPr>
        </p:nvSpPr>
        <p:spPr>
          <a:xfrm>
            <a:off x="294200" y="1738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Quanvolutional Neural Networks</a:t>
            </a:r>
            <a:endParaRPr sz="4100"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3871" name="Google Shape;3871;p18"/>
          <p:cNvSpPr txBox="1"/>
          <p:nvPr/>
        </p:nvSpPr>
        <p:spPr>
          <a:xfrm>
            <a:off x="100050" y="4560650"/>
            <a:ext cx="789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 more info, refer to </a:t>
            </a:r>
            <a:r>
              <a:rPr lang="en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4"/>
              </a:rPr>
              <a:t>“Quanvolutional Neural Networks: Powering Image Recognition with Quantum Circuits”</a:t>
            </a: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by Henderson et. al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19"/>
          <p:cNvSpPr txBox="1"/>
          <p:nvPr>
            <p:ph type="title"/>
          </p:nvPr>
        </p:nvSpPr>
        <p:spPr>
          <a:xfrm>
            <a:off x="718300" y="1521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r>
              <a:rPr lang="en" sz="2400"/>
              <a:t> (Data Science)</a:t>
            </a:r>
            <a:endParaRPr sz="2400"/>
          </a:p>
        </p:txBody>
      </p:sp>
      <p:sp>
        <p:nvSpPr>
          <p:cNvPr id="3877" name="Google Shape;3877;p19"/>
          <p:cNvSpPr/>
          <p:nvPr/>
        </p:nvSpPr>
        <p:spPr>
          <a:xfrm>
            <a:off x="976300" y="1009575"/>
            <a:ext cx="6591900" cy="103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“Quanvolutional Neural Networks: Powering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Image Recognition with Quantum Circuits”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Maxwell Henderson,  Samriddhi Shaky, Shashindra Pradhan,  and Tristan Cook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78" name="Google Shape;3878;p19"/>
          <p:cNvSpPr txBox="1"/>
          <p:nvPr/>
        </p:nvSpPr>
        <p:spPr>
          <a:xfrm>
            <a:off x="718300" y="2172450"/>
            <a:ext cx="62346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Dataset:</a:t>
            </a: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MNIST dataset (70,000 28x28 greyscale pixel images.)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Methodology:</a:t>
            </a:r>
            <a:endParaRPr sz="1600" u="sng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AutoNum type="arabicPeriod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Split data 60,000/10,000 for training/testing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AutoNum type="arabicPeriod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Define QNN filter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AutoNum type="arabicPeriod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Encode and decode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AutoNum type="arabicPeriod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Implement CNN, QNN, and Random model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Limitations:</a:t>
            </a:r>
            <a:endParaRPr sz="1600" u="sng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Char char="●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QNN Limitations (e.g., large # of transformations)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 Light"/>
              <a:buChar char="●"/>
            </a:pPr>
            <a:r>
              <a:rPr lang="en" sz="16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“a massive number of practical questions need further research to bring the QNN functionality to its peak performance”</a:t>
            </a:r>
            <a:endParaRPr sz="16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p20"/>
          <p:cNvSpPr txBox="1"/>
          <p:nvPr>
            <p:ph type="title"/>
          </p:nvPr>
        </p:nvSpPr>
        <p:spPr>
          <a:xfrm>
            <a:off x="718300" y="1521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r>
              <a:rPr lang="en" sz="2400"/>
              <a:t> (Data Science)</a:t>
            </a:r>
            <a:endParaRPr sz="2400"/>
          </a:p>
        </p:txBody>
      </p:sp>
      <p:sp>
        <p:nvSpPr>
          <p:cNvPr id="3884" name="Google Shape;3884;p20"/>
          <p:cNvSpPr/>
          <p:nvPr/>
        </p:nvSpPr>
        <p:spPr>
          <a:xfrm>
            <a:off x="976300" y="1009575"/>
            <a:ext cx="6591900" cy="103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“Quanvolutional Neural Networks: Powering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Image Recognition with Quantum Circuits”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Maxwell Henderson,  Samriddhi Shaky, Shashindra Pradhan,  and Tristan Cook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885" name="Google Shape;3885;p20"/>
          <p:cNvPicPr preferRelativeResize="0"/>
          <p:nvPr/>
        </p:nvPicPr>
        <p:blipFill rotWithShape="1">
          <a:blip r:embed="rId3">
            <a:alphaModFix/>
          </a:blip>
          <a:srcRect b="50142" l="0" r="0" t="0"/>
          <a:stretch/>
        </p:blipFill>
        <p:spPr>
          <a:xfrm>
            <a:off x="278288" y="2302825"/>
            <a:ext cx="4217616" cy="2413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chemeClr val="lt1"/>
            </a:outerShdw>
          </a:effectLst>
        </p:spPr>
      </p:pic>
      <p:pic>
        <p:nvPicPr>
          <p:cNvPr id="3886" name="Google Shape;3886;p20"/>
          <p:cNvPicPr preferRelativeResize="0"/>
          <p:nvPr/>
        </p:nvPicPr>
        <p:blipFill rotWithShape="1">
          <a:blip r:embed="rId3">
            <a:alphaModFix/>
          </a:blip>
          <a:srcRect b="0" l="0" r="0" t="50142"/>
          <a:stretch/>
        </p:blipFill>
        <p:spPr>
          <a:xfrm>
            <a:off x="4648105" y="2302825"/>
            <a:ext cx="4217607" cy="2413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 dir="5400000" dist="19050">
              <a:schemeClr val="lt1"/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21"/>
          <p:cNvSpPr/>
          <p:nvPr/>
        </p:nvSpPr>
        <p:spPr>
          <a:xfrm>
            <a:off x="491525" y="471950"/>
            <a:ext cx="1740000" cy="826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92" name="Google Shape;3892;p21"/>
          <p:cNvSpPr txBox="1"/>
          <p:nvPr/>
        </p:nvSpPr>
        <p:spPr>
          <a:xfrm>
            <a:off x="654650" y="1733350"/>
            <a:ext cx="62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9FFCD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Deepfake</a:t>
            </a:r>
            <a:r>
              <a:rPr lang="en" sz="2000">
                <a:solidFill>
                  <a:srgbClr val="C9FFCD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</a:t>
            </a:r>
            <a:endParaRPr sz="2000">
              <a:solidFill>
                <a:srgbClr val="C9FFCD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93" name="Google Shape;3893;p21"/>
          <p:cNvSpPr txBox="1"/>
          <p:nvPr/>
        </p:nvSpPr>
        <p:spPr>
          <a:xfrm>
            <a:off x="654650" y="870375"/>
            <a:ext cx="6263400" cy="1046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accent4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Introduction</a:t>
            </a:r>
            <a:endParaRPr sz="5600">
              <a:solidFill>
                <a:schemeClr val="accent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DE3C0"/>
        </a:solidFill>
      </p:bgPr>
    </p:bg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8" name="Google Shape;38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9213"/>
            <a:ext cx="4090723" cy="23010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99" name="Google Shape;3899;p22"/>
          <p:cNvPicPr preferRelativeResize="0"/>
          <p:nvPr/>
        </p:nvPicPr>
        <p:blipFill rotWithShape="1">
          <a:blip r:embed="rId4">
            <a:alphaModFix/>
          </a:blip>
          <a:srcRect b="7706" l="0" r="0" t="0"/>
          <a:stretch/>
        </p:blipFill>
        <p:spPr>
          <a:xfrm>
            <a:off x="4493400" y="2805500"/>
            <a:ext cx="4572000" cy="220833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00" name="Google Shape;3900;p22"/>
          <p:cNvPicPr preferRelativeResize="0"/>
          <p:nvPr/>
        </p:nvPicPr>
        <p:blipFill rotWithShape="1">
          <a:blip r:embed="rId5">
            <a:alphaModFix/>
          </a:blip>
          <a:srcRect b="12980" l="0" r="0" t="11860"/>
          <a:stretch/>
        </p:blipFill>
        <p:spPr>
          <a:xfrm>
            <a:off x="4493400" y="152175"/>
            <a:ext cx="4572000" cy="257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01" name="Google Shape;3901;p22"/>
          <p:cNvSpPr txBox="1"/>
          <p:nvPr>
            <p:ph type="title"/>
          </p:nvPr>
        </p:nvSpPr>
        <p:spPr>
          <a:xfrm>
            <a:off x="152400" y="152175"/>
            <a:ext cx="6761100" cy="857400"/>
          </a:xfrm>
          <a:prstGeom prst="rect">
            <a:avLst/>
          </a:prstGeom>
          <a:effectLst>
            <a:outerShdw rotWithShape="0" algn="bl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Dosis Medium"/>
                <a:ea typeface="Dosis Medium"/>
                <a:cs typeface="Dosis Medium"/>
                <a:sym typeface="Dosis Medium"/>
              </a:rPr>
              <a:t>Deepfake Examples</a:t>
            </a:r>
            <a:endParaRPr sz="2900">
              <a:latin typeface="Dosis Medium"/>
              <a:ea typeface="Dosis Medium"/>
              <a:cs typeface="Dosis Medium"/>
              <a:sym typeface="Dosi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